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5" r:id="rId4"/>
    <p:sldId id="258" r:id="rId5"/>
    <p:sldId id="259" r:id="rId6"/>
    <p:sldId id="276" r:id="rId7"/>
    <p:sldId id="260" r:id="rId8"/>
    <p:sldId id="261" r:id="rId9"/>
    <p:sldId id="277" r:id="rId10"/>
    <p:sldId id="262" r:id="rId11"/>
    <p:sldId id="263" r:id="rId12"/>
    <p:sldId id="264" r:id="rId13"/>
    <p:sldId id="265" r:id="rId14"/>
    <p:sldId id="269" r:id="rId15"/>
    <p:sldId id="270" r:id="rId16"/>
    <p:sldId id="266" r:id="rId17"/>
    <p:sldId id="267" r:id="rId18"/>
    <p:sldId id="268" r:id="rId19"/>
    <p:sldId id="271" r:id="rId20"/>
    <p:sldId id="278" r:id="rId21"/>
    <p:sldId id="274" r:id="rId22"/>
  </p:sldIdLst>
  <p:sldSz cx="12192000" cy="6858000"/>
  <p:notesSz cx="6858000" cy="9144000"/>
  <p:defaultTextStyle>
    <a:defPPr>
      <a:defRPr lang="it-IT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67572374-681C-884D-9291-47B0996F05CF}">
          <p14:sldIdLst>
            <p14:sldId id="256"/>
            <p14:sldId id="257"/>
            <p14:sldId id="275"/>
            <p14:sldId id="258"/>
            <p14:sldId id="259"/>
            <p14:sldId id="276"/>
            <p14:sldId id="260"/>
            <p14:sldId id="261"/>
            <p14:sldId id="277"/>
            <p14:sldId id="262"/>
            <p14:sldId id="263"/>
            <p14:sldId id="264"/>
            <p14:sldId id="265"/>
            <p14:sldId id="269"/>
            <p14:sldId id="270"/>
            <p14:sldId id="266"/>
            <p14:sldId id="267"/>
            <p14:sldId id="268"/>
            <p14:sldId id="271"/>
            <p14:sldId id="278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5"/>
    <p:restoredTop sz="94650"/>
  </p:normalViewPr>
  <p:slideViewPr>
    <p:cSldViewPr snapToGrid="0" snapToObjects="1">
      <p:cViewPr>
        <p:scale>
          <a:sx n="61" d="100"/>
          <a:sy n="61" d="100"/>
        </p:scale>
        <p:origin x="2320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FD2C8-5C2F-8841-A061-37A1A80257CC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6936D-5032-584E-8FA4-D05BE02CDE5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4747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28200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692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67446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38817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16188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94577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90014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45828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04826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36043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2845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24837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97855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9889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16772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5216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9564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82951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9406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75507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6936D-5032-584E-8FA4-D05BE02CDE5F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2565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A57A95-89CB-F846-B168-9FA32DE7B7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4" y="1122363"/>
            <a:ext cx="9144001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F06E7FB-DA68-AD40-AC0A-0B1E336E34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4" y="3602039"/>
            <a:ext cx="9144001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9" indent="0" algn="ctr">
              <a:buNone/>
              <a:defRPr sz="2000"/>
            </a:lvl2pPr>
            <a:lvl3pPr marL="914357" indent="0" algn="ctr">
              <a:buNone/>
              <a:defRPr sz="1800"/>
            </a:lvl3pPr>
            <a:lvl4pPr marL="1371536" indent="0" algn="ctr">
              <a:buNone/>
              <a:defRPr sz="1600"/>
            </a:lvl4pPr>
            <a:lvl5pPr marL="1828716" indent="0" algn="ctr">
              <a:buNone/>
              <a:defRPr sz="1600"/>
            </a:lvl5pPr>
            <a:lvl6pPr marL="2285894" indent="0" algn="ctr">
              <a:buNone/>
              <a:defRPr sz="1600"/>
            </a:lvl6pPr>
            <a:lvl7pPr marL="2743073" indent="0" algn="ctr">
              <a:buNone/>
              <a:defRPr sz="1600"/>
            </a:lvl7pPr>
            <a:lvl8pPr marL="3200251" indent="0" algn="ctr">
              <a:buNone/>
              <a:defRPr sz="1600"/>
            </a:lvl8pPr>
            <a:lvl9pPr marL="365743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73B61D7-D63D-4644-8E47-3D9D29328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5FC0FDD-4885-754D-A9F8-42260F437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FEBF992-94C7-274D-ACB4-EADBDC6BA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0001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3ADF4D-7EFA-6A42-B1F5-D619275A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88B731D-82E7-7246-85BF-FC841737A0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370B86D-FB74-924F-A58F-54C298125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0C34D5E-478B-5E40-8FA8-C07DC4159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E3CFE9-8F12-2948-AA4D-92A8DD823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519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28AC0A4-EE13-0C46-AECB-76BA1EE1AE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8"/>
            <a:ext cx="2628900" cy="5811839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1673A2E-F8DA-554F-B09F-5E6C3CB44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8"/>
            <a:ext cx="7734300" cy="581183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3559DF0-139B-D14D-A248-E3148BDC4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53E1ABA-D236-F945-82F5-45CFDBE0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29C216D-09D9-3747-A2F6-97E650879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2861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320AEC-44B4-F14A-A7FE-957C9161A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886B319-1422-B247-A5C6-0A32A6B12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D97ECF-9F0C-6C47-9DE1-D9A16F3CE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5E078D8-8169-ED48-8543-9A35B9F9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F541EB8-9BF6-0442-A441-F72668952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4834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C3CDF7-BD6C-1C4A-BD33-7F143596E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3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6DDD767-D0E9-774B-AC93-EBC57ED3B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7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1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3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24F5136-34FA-6841-89A6-3C61E8503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4D5A227-0220-5044-B418-BD790F235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21D630-AC0F-AC4D-BB3A-D2CE57EC6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266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AE8825-61D7-7046-AA9D-312706935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BEC9E8-2ADE-8745-B4FA-B6009AC16E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1D2F75F-0103-214D-8B51-2B5423750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B9B2A8B-CA09-F64F-97E2-4169ECE35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BCCBFA1-C8A8-774D-BFBE-FC7F00803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E4304DF-67C7-0848-AD3E-FCFF3834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4804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D01664-E9A9-5B41-A2B9-AF8D55AF9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9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C5E15C3-098C-374E-99B6-59BB3C550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9" indent="0">
              <a:buNone/>
              <a:defRPr sz="2000" b="1"/>
            </a:lvl2pPr>
            <a:lvl3pPr marL="914357" indent="0">
              <a:buNone/>
              <a:defRPr sz="1800" b="1"/>
            </a:lvl3pPr>
            <a:lvl4pPr marL="1371536" indent="0">
              <a:buNone/>
              <a:defRPr sz="1600" b="1"/>
            </a:lvl4pPr>
            <a:lvl5pPr marL="1828716" indent="0">
              <a:buNone/>
              <a:defRPr sz="1600" b="1"/>
            </a:lvl5pPr>
            <a:lvl6pPr marL="2285894" indent="0">
              <a:buNone/>
              <a:defRPr sz="1600" b="1"/>
            </a:lvl6pPr>
            <a:lvl7pPr marL="2743073" indent="0">
              <a:buNone/>
              <a:defRPr sz="1600" b="1"/>
            </a:lvl7pPr>
            <a:lvl8pPr marL="3200251" indent="0">
              <a:buNone/>
              <a:defRPr sz="1600" b="1"/>
            </a:lvl8pPr>
            <a:lvl9pPr marL="365743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E2E5192-E628-034D-B649-127C5489A1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59DBD4F-2201-8C41-9B36-F3D20DAB55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9" indent="0">
              <a:buNone/>
              <a:defRPr sz="2000" b="1"/>
            </a:lvl2pPr>
            <a:lvl3pPr marL="914357" indent="0">
              <a:buNone/>
              <a:defRPr sz="1800" b="1"/>
            </a:lvl3pPr>
            <a:lvl4pPr marL="1371536" indent="0">
              <a:buNone/>
              <a:defRPr sz="1600" b="1"/>
            </a:lvl4pPr>
            <a:lvl5pPr marL="1828716" indent="0">
              <a:buNone/>
              <a:defRPr sz="1600" b="1"/>
            </a:lvl5pPr>
            <a:lvl6pPr marL="2285894" indent="0">
              <a:buNone/>
              <a:defRPr sz="1600" b="1"/>
            </a:lvl6pPr>
            <a:lvl7pPr marL="2743073" indent="0">
              <a:buNone/>
              <a:defRPr sz="1600" b="1"/>
            </a:lvl7pPr>
            <a:lvl8pPr marL="3200251" indent="0">
              <a:buNone/>
              <a:defRPr sz="1600" b="1"/>
            </a:lvl8pPr>
            <a:lvl9pPr marL="365743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6B4E9CC-02C6-B74F-9031-DB3B88E027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DF110ED-C361-7747-A83A-EC831432E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863A476-874A-CF42-AE9C-6DE6AF091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EE2BE22-5D0B-9141-94CF-E58ECC375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191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E53123-C526-C54A-83EC-0C19E4077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904815E-075E-7D42-AAA6-6054A93CD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D7842C6-5132-F24B-A5AF-2B3E507E7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CE2DFF3-9741-AE4A-83AE-10B41E3CC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0855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52EE3CCD-930E-6545-B305-A188A99D8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15C4200-D546-AE46-A385-0D42C0014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A7A0E58-8AFA-DE4F-A53A-C871FBD6D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8985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30FF87-4BC6-FB46-B96A-3AE3D5319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1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F150B2-B93C-4849-93A8-CF6680572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9" y="987428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E5C5A3A-3C78-F041-A1AF-D5ED8C09A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9" indent="0">
              <a:buNone/>
              <a:defRPr sz="1400"/>
            </a:lvl2pPr>
            <a:lvl3pPr marL="914357" indent="0">
              <a:buNone/>
              <a:defRPr sz="1200"/>
            </a:lvl3pPr>
            <a:lvl4pPr marL="1371536" indent="0">
              <a:buNone/>
              <a:defRPr sz="1000"/>
            </a:lvl4pPr>
            <a:lvl5pPr marL="1828716" indent="0">
              <a:buNone/>
              <a:defRPr sz="1000"/>
            </a:lvl5pPr>
            <a:lvl6pPr marL="2285894" indent="0">
              <a:buNone/>
              <a:defRPr sz="1000"/>
            </a:lvl6pPr>
            <a:lvl7pPr marL="2743073" indent="0">
              <a:buNone/>
              <a:defRPr sz="1000"/>
            </a:lvl7pPr>
            <a:lvl8pPr marL="3200251" indent="0">
              <a:buNone/>
              <a:defRPr sz="1000"/>
            </a:lvl8pPr>
            <a:lvl9pPr marL="365743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761F481-49F5-6841-82B1-7A7EF02D0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7BF1682-A155-A840-BE5F-CB21CFD68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D4AD8C9-CB6D-FA4B-B803-ED9D56F05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8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77BA86A-7875-E549-872A-38786C490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1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57F7878-3461-1844-A99C-AE705E4A8C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8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9" indent="0">
              <a:buNone/>
              <a:defRPr sz="2800"/>
            </a:lvl2pPr>
            <a:lvl3pPr marL="914357" indent="0">
              <a:buNone/>
              <a:defRPr sz="2400"/>
            </a:lvl3pPr>
            <a:lvl4pPr marL="1371536" indent="0">
              <a:buNone/>
              <a:defRPr sz="2000"/>
            </a:lvl4pPr>
            <a:lvl5pPr marL="1828716" indent="0">
              <a:buNone/>
              <a:defRPr sz="2000"/>
            </a:lvl5pPr>
            <a:lvl6pPr marL="2285894" indent="0">
              <a:buNone/>
              <a:defRPr sz="2000"/>
            </a:lvl6pPr>
            <a:lvl7pPr marL="2743073" indent="0">
              <a:buNone/>
              <a:defRPr sz="2000"/>
            </a:lvl7pPr>
            <a:lvl8pPr marL="3200251" indent="0">
              <a:buNone/>
              <a:defRPr sz="2000"/>
            </a:lvl8pPr>
            <a:lvl9pPr marL="365743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226FBFE-EA69-2847-8FEC-1E98F2918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9" indent="0">
              <a:buNone/>
              <a:defRPr sz="1400"/>
            </a:lvl2pPr>
            <a:lvl3pPr marL="914357" indent="0">
              <a:buNone/>
              <a:defRPr sz="1200"/>
            </a:lvl3pPr>
            <a:lvl4pPr marL="1371536" indent="0">
              <a:buNone/>
              <a:defRPr sz="1000"/>
            </a:lvl4pPr>
            <a:lvl5pPr marL="1828716" indent="0">
              <a:buNone/>
              <a:defRPr sz="1000"/>
            </a:lvl5pPr>
            <a:lvl6pPr marL="2285894" indent="0">
              <a:buNone/>
              <a:defRPr sz="1000"/>
            </a:lvl6pPr>
            <a:lvl7pPr marL="2743073" indent="0">
              <a:buNone/>
              <a:defRPr sz="1000"/>
            </a:lvl7pPr>
            <a:lvl8pPr marL="3200251" indent="0">
              <a:buNone/>
              <a:defRPr sz="1000"/>
            </a:lvl8pPr>
            <a:lvl9pPr marL="365743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A924A7B-1CD5-D347-AE5F-53FD37D13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C57E7DB-2C45-964F-AD24-9812F8F6C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8E1D8EC-030F-3344-989A-C71C55293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437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64F606C-3310-734C-82AD-88299B359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5CE0A04-B74A-6F40-AF30-B54412B6C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65DBAB1-EF98-1445-9DF3-D2A62CC5B7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720D5-27EA-974C-A27B-9C008BFE7EC8}" type="datetimeFigureOut">
              <a:rPr lang="it-IT" smtClean="0"/>
              <a:t>17/05/20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190A4E4-EECA-374A-ACCD-5E820F3DFF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C767A58-9E5F-7F45-AEDC-016C3E699A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E6159-D655-BB44-A7A1-602782A42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1077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5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0" indent="-228590" algn="l" defTabSz="91435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0" indent="-228590" algn="l" defTabSz="91435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6" indent="-228590" algn="l" defTabSz="91435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5" indent="-228590" algn="l" defTabSz="91435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03" indent="-228590" algn="l" defTabSz="91435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82" indent="-228590" algn="l" defTabSz="91435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60" indent="-228590" algn="l" defTabSz="91435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40" indent="-228590" algn="l" defTabSz="91435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18" indent="-228590" algn="l" defTabSz="91435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9" algn="l" defTabSz="9143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7" algn="l" defTabSz="9143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6" algn="l" defTabSz="9143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16" algn="l" defTabSz="9143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94" algn="l" defTabSz="9143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73" algn="l" defTabSz="9143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51" algn="l" defTabSz="9143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30" algn="l" defTabSz="91435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rusted_execution_environme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Immagine 14" descr="Immagine che contiene persona, tenendo, mano, nero&#10;&#10;Descrizione generata automaticamente">
            <a:extLst>
              <a:ext uri="{FF2B5EF4-FFF2-40B4-BE49-F238E27FC236}">
                <a16:creationId xmlns:a16="http://schemas.microsoft.com/office/drawing/2014/main" id="{72667FAF-17EC-ED42-8D5B-2168B899B3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92" r="9089" b="13719"/>
          <a:stretch/>
        </p:blipFill>
        <p:spPr>
          <a:xfrm>
            <a:off x="3799256" y="218183"/>
            <a:ext cx="8392741" cy="663981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it-IT" sz="3700" b="1" dirty="0">
                <a:latin typeface="Trebuchet MS" panose="020B0703020202090204" pitchFamily="34" charset="0"/>
              </a:rPr>
              <a:t>BiometricPrompt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it-IT" sz="2500" dirty="0"/>
              <a:t>Adriano Brugnoni,</a:t>
            </a:r>
            <a:br>
              <a:rPr lang="it-IT" sz="2500" dirty="0"/>
            </a:br>
            <a:r>
              <a:rPr lang="it-IT" sz="2500" dirty="0"/>
              <a:t>Alessandro Fato,	   Simone Festa.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C7A48EAA-B3CC-4944-B93E-8E6BA99A5237}"/>
              </a:ext>
            </a:extLst>
          </p:cNvPr>
          <p:cNvSpPr/>
          <p:nvPr/>
        </p:nvSpPr>
        <p:spPr>
          <a:xfrm>
            <a:off x="477980" y="625683"/>
            <a:ext cx="707137" cy="1463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711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Trebuchet MS" panose="020B0703020202090204" pitchFamily="34" charset="0"/>
              </a:rPr>
              <a:t>Comportamenti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834" y="1343302"/>
            <a:ext cx="4496098" cy="4482210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Nel caso in cui il dispositivo usato non abbia il sensore di impronte (</a:t>
            </a:r>
            <a:r>
              <a:rPr lang="it-IT" b="1" i="1" dirty="0">
                <a:solidFill>
                  <a:schemeClr val="bg1"/>
                </a:solidFill>
              </a:rPr>
              <a:t>NO_HARDWARE</a:t>
            </a:r>
            <a:r>
              <a:rPr lang="it-IT" dirty="0">
                <a:solidFill>
                  <a:schemeClr val="bg1"/>
                </a:solidFill>
              </a:rPr>
              <a:t>) o non funzioni (</a:t>
            </a:r>
            <a:r>
              <a:rPr lang="it-IT" b="1" i="1" dirty="0">
                <a:solidFill>
                  <a:schemeClr val="bg1"/>
                </a:solidFill>
              </a:rPr>
              <a:t>HW_UNAVAILABLE)</a:t>
            </a:r>
            <a:r>
              <a:rPr lang="it-IT" dirty="0">
                <a:solidFill>
                  <a:schemeClr val="bg1"/>
                </a:solidFill>
              </a:rPr>
              <a:t> possiamo usare un </a:t>
            </a:r>
            <a:r>
              <a:rPr lang="it-IT" b="1" dirty="0">
                <a:solidFill>
                  <a:srgbClr val="FF0000"/>
                </a:solidFill>
              </a:rPr>
              <a:t>criticalAlert</a:t>
            </a:r>
            <a:r>
              <a:rPr lang="it-IT" dirty="0">
                <a:solidFill>
                  <a:schemeClr val="bg1"/>
                </a:solidFill>
              </a:rPr>
              <a:t> che avverte l’utente del problema, invitandolo a chiudere l’applicazione. (Questo se l’intera applicazione si basa sull’uso del sensore!).</a:t>
            </a:r>
          </a:p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  <a:ea typeface="+mn-lt"/>
                <a:cs typeface="+mn-lt"/>
              </a:rPr>
              <a:t>Il metodo </a:t>
            </a:r>
            <a:r>
              <a:rPr lang="it-IT" dirty="0">
                <a:solidFill>
                  <a:schemeClr val="accent4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check </a:t>
            </a:r>
            <a:r>
              <a:rPr lang="it-IT" dirty="0">
                <a:solidFill>
                  <a:schemeClr val="bg1"/>
                </a:solidFill>
                <a:ea typeface="+mn-lt"/>
                <a:cs typeface="+mn-lt"/>
              </a:rPr>
              <a:t>apre un Dialog a seconda dell'esito del controllo</a:t>
            </a:r>
          </a:p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  <a:ea typeface="+mn-lt"/>
                <a:cs typeface="+mn-lt"/>
              </a:rPr>
              <a:t>I Dialog sono gestiti nella classe </a:t>
            </a:r>
            <a:r>
              <a:rPr lang="it-IT" dirty="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ModalDialogManager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36A0910-2525-4EF6-90C3-A7290D1C340C}"/>
              </a:ext>
            </a:extLst>
          </p:cNvPr>
          <p:cNvSpPr txBox="1"/>
          <p:nvPr/>
        </p:nvSpPr>
        <p:spPr>
          <a:xfrm>
            <a:off x="5096400" y="1280400"/>
            <a:ext cx="3691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cs typeface="Calibri"/>
              </a:rPr>
              <a:t>- Classe 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cs typeface="Calibri"/>
              </a:rPr>
              <a:t>ModalDialogManager</a:t>
            </a:r>
            <a:endParaRPr lang="en-US" sz="2000" dirty="0">
              <a:solidFill>
                <a:schemeClr val="accent2">
                  <a:lumMod val="75000"/>
                </a:schemeClr>
              </a:solidFill>
              <a:cs typeface="Calibri"/>
            </a:endParaRPr>
          </a:p>
        </p:txBody>
      </p:sp>
      <p:pic>
        <p:nvPicPr>
          <p:cNvPr id="6" name="Immagine 6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6DDF52CC-1956-4AA6-8750-94D05166E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6400" y="1752280"/>
            <a:ext cx="6877200" cy="419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304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Trebuchet MS" panose="020B0703020202090204" pitchFamily="34" charset="0"/>
              </a:rPr>
              <a:t>Comportamenti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835" y="1480457"/>
            <a:ext cx="4373632" cy="41510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Non tutti gli errori sono critici, infatti può capitare che l’utente non abbia configurato alcuna impronta (nel caso di </a:t>
            </a:r>
            <a:r>
              <a:rPr lang="it-IT" b="1" i="1" dirty="0">
                <a:solidFill>
                  <a:schemeClr val="bg1"/>
                </a:solidFill>
              </a:rPr>
              <a:t>NONE_ENROLLED</a:t>
            </a:r>
            <a:r>
              <a:rPr lang="it-IT" dirty="0">
                <a:solidFill>
                  <a:schemeClr val="bg1"/>
                </a:solidFill>
              </a:rPr>
              <a:t>). In questa situazione, possiamo creare una Intent che reindirizzi l’utente nelle impostazioni, per configurare l’impronta digitale. 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1C1B067-2EB2-4972-81CC-373735F43434}"/>
              </a:ext>
            </a:extLst>
          </p:cNvPr>
          <p:cNvSpPr txBox="1"/>
          <p:nvPr/>
        </p:nvSpPr>
        <p:spPr>
          <a:xfrm>
            <a:off x="5180400" y="1388400"/>
            <a:ext cx="3439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- Classe 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</a:rPr>
              <a:t>ModalDialogManager</a:t>
            </a:r>
            <a:endParaRPr lang="it-IT" sz="2000" dirty="0" err="1">
              <a:solidFill>
                <a:schemeClr val="accent2">
                  <a:lumMod val="75000"/>
                </a:schemeClr>
              </a:solidFill>
              <a:cs typeface="Calibri"/>
            </a:endParaRPr>
          </a:p>
        </p:txBody>
      </p:sp>
      <p:pic>
        <p:nvPicPr>
          <p:cNvPr id="6" name="Immagine 6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76C0E0A9-78E9-4AA3-AD7E-9EEBCD337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0400" y="1827257"/>
            <a:ext cx="6889200" cy="410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226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Trebuchet MS"/>
              </a:rPr>
              <a:t>Visualizzazione Prompt</a:t>
            </a:r>
            <a:endParaRPr lang="it-IT" dirty="0" err="1">
              <a:solidFill>
                <a:schemeClr val="bg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835" y="1480457"/>
            <a:ext cx="8471498" cy="4151086"/>
          </a:xfrm>
        </p:spPr>
        <p:txBody>
          <a:bodyPr/>
          <a:lstStyle/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Per richiamare a display il controllo dell’impronta dobbiamo importare:</a:t>
            </a:r>
          </a:p>
          <a:p>
            <a:pPr algn="l"/>
            <a:r>
              <a:rPr lang="it-IT" dirty="0">
                <a:solidFill>
                  <a:schemeClr val="accent2">
                    <a:lumMod val="75000"/>
                  </a:schemeClr>
                </a:solidFill>
              </a:rPr>
              <a:t>     import </a:t>
            </a:r>
            <a:r>
              <a:rPr lang="it-IT" dirty="0">
                <a:solidFill>
                  <a:schemeClr val="bg1"/>
                </a:solidFill>
              </a:rPr>
              <a:t>androidx.biometric.BiometricPrompt;</a:t>
            </a:r>
          </a:p>
          <a:p>
            <a:pPr algn="l"/>
            <a:r>
              <a:rPr lang="it-IT" dirty="0">
                <a:solidFill>
                  <a:schemeClr val="accent2">
                    <a:lumMod val="75000"/>
                  </a:schemeClr>
                </a:solidFill>
              </a:rPr>
              <a:t>     import </a:t>
            </a:r>
            <a:r>
              <a:rPr lang="it-IT" dirty="0">
                <a:solidFill>
                  <a:schemeClr val="bg1"/>
                </a:solidFill>
              </a:rPr>
              <a:t>java.util.concurrent.Executor;</a:t>
            </a:r>
          </a:p>
          <a:p>
            <a:pPr marL="342900" indent="-342900" algn="l">
              <a:buFontTx/>
              <a:buChar char="-"/>
            </a:pPr>
            <a:r>
              <a:rPr lang="it-IT" b="1" dirty="0">
                <a:solidFill>
                  <a:schemeClr val="bg1"/>
                </a:solidFill>
              </a:rPr>
              <a:t>Executor</a:t>
            </a:r>
            <a:r>
              <a:rPr lang="it-IT" dirty="0">
                <a:solidFill>
                  <a:schemeClr val="bg1"/>
                </a:solidFill>
              </a:rPr>
              <a:t> è una interfaccia usata per sostituire la modalità di realizzazione diretta di Thread consentendo l’esecuzione di task asincroni e pool di Thread. BiometricPrompt ne richiede l’utilizzo, come vedremo.</a:t>
            </a:r>
          </a:p>
        </p:txBody>
      </p:sp>
    </p:spTree>
    <p:extLst>
      <p:ext uri="{BB962C8B-B14F-4D97-AF65-F5344CB8AC3E}">
        <p14:creationId xmlns:p14="http://schemas.microsoft.com/office/powerpoint/2010/main" val="1801028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Trebuchet MS"/>
              </a:rPr>
              <a:t>Visualizzazione Prompt</a:t>
            </a:r>
            <a:endParaRPr lang="it-IT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834" y="4571467"/>
            <a:ext cx="10922903" cy="14320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Il costruttore di </a:t>
            </a:r>
            <a:r>
              <a:rPr lang="it-IT" dirty="0">
                <a:solidFill>
                  <a:schemeClr val="accent2">
                    <a:lumMod val="75000"/>
                  </a:schemeClr>
                </a:solidFill>
              </a:rPr>
              <a:t>BiometricPrompt </a:t>
            </a:r>
            <a:r>
              <a:rPr lang="it-IT" dirty="0">
                <a:solidFill>
                  <a:schemeClr val="bg1"/>
                </a:solidFill>
              </a:rPr>
              <a:t>ha come parametri l’activity, l’</a:t>
            </a:r>
            <a:r>
              <a:rPr lang="it-IT" dirty="0" err="1">
                <a:solidFill>
                  <a:schemeClr val="bg1"/>
                </a:solidFill>
              </a:rPr>
              <a:t>executor</a:t>
            </a:r>
            <a:r>
              <a:rPr lang="it-IT" dirty="0">
                <a:solidFill>
                  <a:schemeClr val="bg1"/>
                </a:solidFill>
              </a:rPr>
              <a:t> e una </a:t>
            </a:r>
            <a:r>
              <a:rPr lang="it-IT" b="1" dirty="0" err="1">
                <a:solidFill>
                  <a:schemeClr val="bg1"/>
                </a:solidFill>
              </a:rPr>
              <a:t>AuthenticationCallback</a:t>
            </a:r>
            <a:r>
              <a:rPr lang="it-IT" b="1" dirty="0">
                <a:solidFill>
                  <a:schemeClr val="bg1"/>
                </a:solidFill>
              </a:rPr>
              <a:t> </a:t>
            </a:r>
            <a:r>
              <a:rPr lang="it-IT" dirty="0">
                <a:solidFill>
                  <a:schemeClr val="bg1"/>
                </a:solidFill>
              </a:rPr>
              <a:t>(in foto </a:t>
            </a:r>
            <a:r>
              <a:rPr lang="it-IT" dirty="0" err="1">
                <a:solidFill>
                  <a:schemeClr val="accent2">
                    <a:lumMod val="75000"/>
                  </a:schemeClr>
                </a:solidFill>
              </a:rPr>
              <a:t>BiometricOurAuthentication</a:t>
            </a:r>
            <a:r>
              <a:rPr lang="it-IT" dirty="0">
                <a:solidFill>
                  <a:schemeClr val="bg1"/>
                </a:solidFill>
              </a:rPr>
              <a:t>) che gestisce il callback dell'autenticazione.</a:t>
            </a:r>
            <a:endParaRPr lang="it-IT" dirty="0">
              <a:solidFill>
                <a:schemeClr val="bg1"/>
              </a:solidFill>
              <a:cs typeface="Calibri"/>
            </a:endParaRPr>
          </a:p>
          <a:p>
            <a:pPr marL="342900" indent="-342900" algn="l">
              <a:buFontTx/>
              <a:buChar char="-"/>
            </a:pP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4C7E135-2B93-44FA-A7BD-6456DC48CB03}"/>
              </a:ext>
            </a:extLst>
          </p:cNvPr>
          <p:cNvSpPr txBox="1"/>
          <p:nvPr/>
        </p:nvSpPr>
        <p:spPr>
          <a:xfrm>
            <a:off x="332400" y="1064400"/>
            <a:ext cx="5185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  <a:cs typeface="Calibri"/>
              </a:rPr>
              <a:t>-    Alla pressione del lucchetto:</a:t>
            </a:r>
            <a:endParaRPr lang="en-US" sz="2400" dirty="0"/>
          </a:p>
        </p:txBody>
      </p:sp>
      <p:pic>
        <p:nvPicPr>
          <p:cNvPr id="5" name="Immagine 6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07D590E0-45FA-4DE5-BD0F-6247F1EAF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400" y="1562675"/>
            <a:ext cx="8335200" cy="296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449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AuthenticationCallBack</a:t>
            </a:r>
            <a:endParaRPr lang="it-IT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8555" y="4651224"/>
            <a:ext cx="10655300" cy="15294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it-IT" dirty="0">
                <a:solidFill>
                  <a:schemeClr val="bg1"/>
                </a:solidFill>
              </a:rPr>
              <a:t>Ha come metodi:</a:t>
            </a:r>
            <a:endParaRPr lang="it-IT" dirty="0">
              <a:solidFill>
                <a:schemeClr val="bg1"/>
              </a:solidFill>
              <a:cs typeface="Calibri"/>
            </a:endParaRPr>
          </a:p>
          <a:p>
            <a:pPr algn="l"/>
            <a:r>
              <a:rPr lang="it-IT" dirty="0">
                <a:solidFill>
                  <a:schemeClr val="bg1"/>
                </a:solidFill>
              </a:rPr>
              <a:t>- </a:t>
            </a:r>
            <a:r>
              <a:rPr lang="it-IT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onAuthenticationError</a:t>
            </a:r>
            <a:r>
              <a:rPr lang="it-IT" b="1" dirty="0">
                <a:solidFill>
                  <a:schemeClr val="bg1"/>
                </a:solidFill>
              </a:rPr>
              <a:t>: </a:t>
            </a:r>
            <a:r>
              <a:rPr lang="it-IT" dirty="0">
                <a:solidFill>
                  <a:schemeClr val="bg1"/>
                </a:solidFill>
              </a:rPr>
              <a:t>(</a:t>
            </a:r>
            <a:r>
              <a:rPr lang="it-IT" dirty="0" err="1">
                <a:solidFill>
                  <a:schemeClr val="bg1"/>
                </a:solidFill>
              </a:rPr>
              <a:t>errorCode</a:t>
            </a:r>
            <a:r>
              <a:rPr lang="it-IT" dirty="0">
                <a:solidFill>
                  <a:schemeClr val="bg1"/>
                </a:solidFill>
              </a:rPr>
              <a:t> &amp; </a:t>
            </a:r>
            <a:r>
              <a:rPr lang="it-IT" dirty="0" err="1">
                <a:solidFill>
                  <a:schemeClr val="bg1"/>
                </a:solidFill>
              </a:rPr>
              <a:t>errString</a:t>
            </a:r>
            <a:r>
              <a:rPr lang="it-IT" dirty="0">
                <a:solidFill>
                  <a:schemeClr val="bg1"/>
                </a:solidFill>
              </a:rPr>
              <a:t> sono gestite da Android). Genera un toast con l’errore verificatosi.</a:t>
            </a:r>
            <a:endParaRPr lang="it-IT" b="1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6" name="Immagine 6">
            <a:extLst>
              <a:ext uri="{FF2B5EF4-FFF2-40B4-BE49-F238E27FC236}">
                <a16:creationId xmlns:a16="http://schemas.microsoft.com/office/drawing/2014/main" id="{6F579A11-7A7F-4F7F-B8BB-3CD9BBD96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400" y="1405128"/>
            <a:ext cx="9181200" cy="306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301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AuthenticationCallBack</a:t>
            </a:r>
            <a:endParaRPr lang="it-IT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3503" y="4465693"/>
            <a:ext cx="10224994" cy="15294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it-IT" dirty="0">
                <a:solidFill>
                  <a:schemeClr val="bg1"/>
                </a:solidFill>
              </a:rPr>
              <a:t>- </a:t>
            </a:r>
            <a:r>
              <a:rPr lang="it-IT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onAuthenticationSucceded</a:t>
            </a:r>
            <a:r>
              <a:rPr lang="it-IT" dirty="0">
                <a:solidFill>
                  <a:schemeClr val="bg1"/>
                </a:solidFill>
              </a:rPr>
              <a:t>: </a:t>
            </a:r>
            <a:r>
              <a:rPr lang="it-IT">
                <a:solidFill>
                  <a:schemeClr val="bg1"/>
                </a:solidFill>
              </a:rPr>
              <a:t>permesso consentito, esegui </a:t>
            </a:r>
            <a:r>
              <a:rPr lang="it-IT" dirty="0">
                <a:solidFill>
                  <a:schemeClr val="bg1"/>
                </a:solidFill>
              </a:rPr>
              <a:t>l'activity protetta</a:t>
            </a:r>
          </a:p>
          <a:p>
            <a:pPr algn="l"/>
            <a:r>
              <a:rPr lang="it-IT" dirty="0">
                <a:solidFill>
                  <a:schemeClr val="bg1"/>
                </a:solidFill>
              </a:rPr>
              <a:t>- </a:t>
            </a:r>
            <a:r>
              <a:rPr lang="it-IT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onAuthenticationFailed</a:t>
            </a:r>
            <a:r>
              <a:rPr lang="it-IT" dirty="0">
                <a:solidFill>
                  <a:schemeClr val="bg1"/>
                </a:solidFill>
              </a:rPr>
              <a:t>: permesso negato oppure c’è stato un errore nella verifica: abbiamo mosso il dito, il sensore è sporco, </a:t>
            </a:r>
            <a:r>
              <a:rPr lang="it-IT" dirty="0" err="1">
                <a:solidFill>
                  <a:schemeClr val="bg1"/>
                </a:solidFill>
              </a:rPr>
              <a:t>etc</a:t>
            </a:r>
            <a:r>
              <a:rPr lang="it-IT" dirty="0">
                <a:solidFill>
                  <a:schemeClr val="bg1"/>
                </a:solidFill>
              </a:rPr>
              <a:t> … </a:t>
            </a:r>
            <a:endParaRPr lang="it-IT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Immagine 5" descr="Immagine che contiene screenshot, uccello&#10;&#10;Descrizione generata con affidabilità molto elevata">
            <a:extLst>
              <a:ext uri="{FF2B5EF4-FFF2-40B4-BE49-F238E27FC236}">
                <a16:creationId xmlns:a16="http://schemas.microsoft.com/office/drawing/2014/main" id="{3F256D8E-DE59-41A4-AA6E-D3D12AD2A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8400" y="1197444"/>
            <a:ext cx="8851200" cy="327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03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>
            <a:normAutofit fontScale="90000"/>
          </a:bodyPr>
          <a:lstStyle/>
          <a:p>
            <a:r>
              <a:rPr lang="it-IT" b="1" dirty="0">
                <a:solidFill>
                  <a:schemeClr val="bg1"/>
                </a:solidFill>
                <a:latin typeface="Trebuchet MS" panose="020B0703020202090204" pitchFamily="34" charset="0"/>
              </a:rPr>
              <a:t>Creazione della schermata 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1438" y="4346423"/>
            <a:ext cx="10655300" cy="15294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Con </a:t>
            </a:r>
            <a:r>
              <a:rPr lang="it-IT" dirty="0" err="1">
                <a:solidFill>
                  <a:schemeClr val="accent2">
                    <a:lumMod val="75000"/>
                  </a:schemeClr>
                </a:solidFill>
              </a:rPr>
              <a:t>BiometricPrompt.PromptInfo</a:t>
            </a:r>
            <a:r>
              <a:rPr lang="it-IT" dirty="0">
                <a:solidFill>
                  <a:schemeClr val="bg1"/>
                </a:solidFill>
              </a:rPr>
              <a:t>, mediante Builder,</a:t>
            </a:r>
            <a:r>
              <a:rPr lang="it-IT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it-IT" dirty="0">
                <a:solidFill>
                  <a:schemeClr val="bg1"/>
                </a:solidFill>
              </a:rPr>
              <a:t>costruiamo il </a:t>
            </a:r>
            <a:r>
              <a:rPr lang="it-IT" dirty="0" err="1">
                <a:solidFill>
                  <a:schemeClr val="bg1"/>
                </a:solidFill>
              </a:rPr>
              <a:t>prompt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Possiamo impostare titolo, descrizione, sottotitolo, un </a:t>
            </a:r>
            <a:r>
              <a:rPr lang="it-IT" b="1" dirty="0" err="1">
                <a:solidFill>
                  <a:schemeClr val="bg1"/>
                </a:solidFill>
              </a:rPr>
              <a:t>NegativeButton</a:t>
            </a:r>
            <a:r>
              <a:rPr lang="it-IT" dirty="0">
                <a:solidFill>
                  <a:schemeClr val="bg1"/>
                </a:solidFill>
              </a:rPr>
              <a:t> (cancella azione) e </a:t>
            </a:r>
            <a:r>
              <a:rPr lang="it-IT" b="1" dirty="0">
                <a:solidFill>
                  <a:schemeClr val="bg1"/>
                </a:solidFill>
              </a:rPr>
              <a:t>PositiveButton </a:t>
            </a:r>
            <a:r>
              <a:rPr lang="it-IT" dirty="0">
                <a:solidFill>
                  <a:schemeClr val="bg1"/>
                </a:solidFill>
              </a:rPr>
              <a:t>(conferma azione).</a:t>
            </a:r>
            <a:endParaRPr lang="it-IT" dirty="0">
              <a:solidFill>
                <a:schemeClr val="bg1"/>
              </a:solidFill>
              <a:cs typeface="Calibri"/>
            </a:endParaRPr>
          </a:p>
          <a:p>
            <a:pPr algn="l"/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4" name="Immagine 4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3D76D359-A4DB-491D-921D-71F4019D9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00" y="1331145"/>
            <a:ext cx="10963200" cy="265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72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10060814" cy="986972"/>
          </a:xfrm>
        </p:spPr>
        <p:txBody>
          <a:bodyPr>
            <a:normAutofit fontScale="90000"/>
          </a:bodyPr>
          <a:lstStyle/>
          <a:p>
            <a:r>
              <a:rPr lang="it-IT" b="1" dirty="0">
                <a:solidFill>
                  <a:schemeClr val="bg1"/>
                </a:solidFill>
                <a:latin typeface="Trebuchet MS" panose="020B0703020202090204" pitchFamily="34" charset="0"/>
              </a:rPr>
              <a:t>Esempio di BiometricPrompt</a:t>
            </a:r>
          </a:p>
        </p:txBody>
      </p:sp>
      <p:pic>
        <p:nvPicPr>
          <p:cNvPr id="6" name="Immagine 5" descr="Immagine che contiene uccello, fiore&#10;&#10;Descrizione generata automaticamente">
            <a:extLst>
              <a:ext uri="{FF2B5EF4-FFF2-40B4-BE49-F238E27FC236}">
                <a16:creationId xmlns:a16="http://schemas.microsoft.com/office/drawing/2014/main" id="{CBFFD105-F112-CE47-A5C3-424978D91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750" y="1480457"/>
            <a:ext cx="4508500" cy="4152900"/>
          </a:xfrm>
          <a:prstGeom prst="rect">
            <a:avLst/>
          </a:prstGeom>
        </p:spPr>
      </p:pic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7A840399-1D9E-7F4E-99BA-F6A8D5D334F5}"/>
              </a:ext>
            </a:extLst>
          </p:cNvPr>
          <p:cNvCxnSpPr>
            <a:cxnSpLocks/>
          </p:cNvCxnSpPr>
          <p:nvPr/>
        </p:nvCxnSpPr>
        <p:spPr>
          <a:xfrm flipH="1">
            <a:off x="8350251" y="5234609"/>
            <a:ext cx="2799645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B23E0741-26A9-EE40-9608-4DF04DF47781}"/>
              </a:ext>
            </a:extLst>
          </p:cNvPr>
          <p:cNvCxnSpPr>
            <a:cxnSpLocks/>
          </p:cNvCxnSpPr>
          <p:nvPr/>
        </p:nvCxnSpPr>
        <p:spPr>
          <a:xfrm flipH="1">
            <a:off x="8350250" y="2458278"/>
            <a:ext cx="2384011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2 38">
            <a:extLst>
              <a:ext uri="{FF2B5EF4-FFF2-40B4-BE49-F238E27FC236}">
                <a16:creationId xmlns:a16="http://schemas.microsoft.com/office/drawing/2014/main" id="{EC3B6ABA-FCFD-2544-83A2-F7972173899A}"/>
              </a:ext>
            </a:extLst>
          </p:cNvPr>
          <p:cNvCxnSpPr>
            <a:cxnSpLocks/>
          </p:cNvCxnSpPr>
          <p:nvPr/>
        </p:nvCxnSpPr>
        <p:spPr>
          <a:xfrm>
            <a:off x="583095" y="1934817"/>
            <a:ext cx="316727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03AB2056-4A94-5E49-BD4A-C77B1C340ACF}"/>
              </a:ext>
            </a:extLst>
          </p:cNvPr>
          <p:cNvCxnSpPr>
            <a:cxnSpLocks/>
          </p:cNvCxnSpPr>
          <p:nvPr/>
        </p:nvCxnSpPr>
        <p:spPr>
          <a:xfrm>
            <a:off x="622851" y="4366591"/>
            <a:ext cx="316727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ttangolo 42">
            <a:extLst>
              <a:ext uri="{FF2B5EF4-FFF2-40B4-BE49-F238E27FC236}">
                <a16:creationId xmlns:a16="http://schemas.microsoft.com/office/drawing/2014/main" id="{062B1B78-CC42-0448-84F5-3AEDD365178D}"/>
              </a:ext>
            </a:extLst>
          </p:cNvPr>
          <p:cNvSpPr/>
          <p:nvPr/>
        </p:nvSpPr>
        <p:spPr>
          <a:xfrm>
            <a:off x="1243898" y="1489923"/>
            <a:ext cx="11079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setTitle</a:t>
            </a:r>
            <a:endParaRPr lang="it-IT" sz="2400" dirty="0"/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3D29ACB7-2DFF-2540-99C2-E7B78AEB30B3}"/>
              </a:ext>
            </a:extLst>
          </p:cNvPr>
          <p:cNvSpPr/>
          <p:nvPr/>
        </p:nvSpPr>
        <p:spPr>
          <a:xfrm>
            <a:off x="8640683" y="1996613"/>
            <a:ext cx="15233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setSubtitle</a:t>
            </a:r>
            <a:endParaRPr lang="it-IT" sz="2400" dirty="0"/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B5ACDCC0-0473-354E-8161-0172843E39FB}"/>
              </a:ext>
            </a:extLst>
          </p:cNvPr>
          <p:cNvSpPr/>
          <p:nvPr/>
        </p:nvSpPr>
        <p:spPr>
          <a:xfrm>
            <a:off x="8640683" y="4741486"/>
            <a:ext cx="25092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setNegativeButton</a:t>
            </a:r>
            <a:endParaRPr lang="it-IT" sz="2400" dirty="0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2395BF81-ED05-D64B-9553-9E052698C1B7}"/>
              </a:ext>
            </a:extLst>
          </p:cNvPr>
          <p:cNvSpPr/>
          <p:nvPr/>
        </p:nvSpPr>
        <p:spPr>
          <a:xfrm>
            <a:off x="553593" y="3949711"/>
            <a:ext cx="33278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>
                <a:solidFill>
                  <a:schemeClr val="bg1"/>
                </a:solidFill>
              </a:rPr>
              <a:t>Indicazione fornita da Android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0198746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Trebuchet MS" panose="020B0703020202090204" pitchFamily="34" charset="0"/>
              </a:rPr>
              <a:t>Grafica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6903" y="1430380"/>
            <a:ext cx="10735010" cy="1356500"/>
          </a:xfrm>
        </p:spPr>
        <p:txBody>
          <a:bodyPr/>
          <a:lstStyle/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Ogni produttore utilizza una propria personalizzazione, essa è riscontrabile nella verifica delle impronte digitali. La componente grafica è gestita dal sistema, che rileva anche metodi di sblocco alternativi (sblocco facciale nella terza foto).</a:t>
            </a:r>
          </a:p>
        </p:txBody>
      </p:sp>
      <p:pic>
        <p:nvPicPr>
          <p:cNvPr id="6" name="Immagine 5" descr="Immagine che contiene uccello, fiore&#10;&#10;Descrizione generata automaticamente">
            <a:extLst>
              <a:ext uri="{FF2B5EF4-FFF2-40B4-BE49-F238E27FC236}">
                <a16:creationId xmlns:a16="http://schemas.microsoft.com/office/drawing/2014/main" id="{49DD2322-69E8-DF48-9F43-F1EAED6CF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4072" y="3141548"/>
            <a:ext cx="3787588" cy="2664554"/>
          </a:xfrm>
          <a:prstGeom prst="rect">
            <a:avLst/>
          </a:prstGeom>
        </p:spPr>
      </p:pic>
      <p:pic>
        <p:nvPicPr>
          <p:cNvPr id="10" name="Immagine 9" descr="Immagine che contiene uccello, fiore, albero&#10;&#10;Descrizione generata automaticamente">
            <a:extLst>
              <a:ext uri="{FF2B5EF4-FFF2-40B4-BE49-F238E27FC236}">
                <a16:creationId xmlns:a16="http://schemas.microsoft.com/office/drawing/2014/main" id="{1FF4557D-5D74-3A46-8C64-4A15F5BCB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8480" y="3141548"/>
            <a:ext cx="3070752" cy="2664554"/>
          </a:xfrm>
          <a:prstGeom prst="rect">
            <a:avLst/>
          </a:prstGeom>
        </p:spPr>
      </p:pic>
      <p:pic>
        <p:nvPicPr>
          <p:cNvPr id="12" name="Immagine 11" descr="Immagine che contiene fiore, uccello, albero&#10;&#10;Descrizione generata automaticamente">
            <a:extLst>
              <a:ext uri="{FF2B5EF4-FFF2-40B4-BE49-F238E27FC236}">
                <a16:creationId xmlns:a16="http://schemas.microsoft.com/office/drawing/2014/main" id="{A5B453A2-943E-CB42-8C2E-C4E57CAC06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393" y="3141548"/>
            <a:ext cx="2895537" cy="2664554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F92A9DA-2F95-2A46-A3CB-C0A9B0A45F29}"/>
              </a:ext>
            </a:extLst>
          </p:cNvPr>
          <p:cNvSpPr txBox="1"/>
          <p:nvPr/>
        </p:nvSpPr>
        <p:spPr>
          <a:xfrm>
            <a:off x="2054086" y="5824673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Android Stock 8.0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A899A96-4A9A-004F-BABF-6EEAF89E1F9D}"/>
              </a:ext>
            </a:extLst>
          </p:cNvPr>
          <p:cNvSpPr txBox="1"/>
          <p:nvPr/>
        </p:nvSpPr>
        <p:spPr>
          <a:xfrm>
            <a:off x="5390146" y="5824673"/>
            <a:ext cx="1111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EMUI 8.0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6240DAF-4CA3-0448-B62D-F92D65D53FF3}"/>
              </a:ext>
            </a:extLst>
          </p:cNvPr>
          <p:cNvSpPr txBox="1"/>
          <p:nvPr/>
        </p:nvSpPr>
        <p:spPr>
          <a:xfrm>
            <a:off x="9309951" y="5831642"/>
            <a:ext cx="1318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ONE UI 2.0</a:t>
            </a:r>
          </a:p>
        </p:txBody>
      </p:sp>
    </p:spTree>
    <p:extLst>
      <p:ext uri="{BB962C8B-B14F-4D97-AF65-F5344CB8AC3E}">
        <p14:creationId xmlns:p14="http://schemas.microsoft.com/office/powerpoint/2010/main" val="4257327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Trebuchet MS" panose="020B0703020202090204" pitchFamily="34" charset="0"/>
              </a:rPr>
              <a:t>Grafica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F7087D0-A38D-D142-8CEB-774DE9CBD908}"/>
              </a:ext>
            </a:extLst>
          </p:cNvPr>
          <p:cNvSpPr txBox="1"/>
          <p:nvPr/>
        </p:nvSpPr>
        <p:spPr>
          <a:xfrm>
            <a:off x="1033670" y="1895061"/>
            <a:ext cx="45189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Anche la resa grafica in caso di impronta non correttamente rilevata può essere tranquillamente deliberata ad Android!</a:t>
            </a:r>
          </a:p>
        </p:txBody>
      </p:sp>
      <p:pic>
        <p:nvPicPr>
          <p:cNvPr id="6" name="Immagine 5" descr="Immagine che contiene uccello, fiore&#10;&#10;Descrizione generata automaticamente">
            <a:extLst>
              <a:ext uri="{FF2B5EF4-FFF2-40B4-BE49-F238E27FC236}">
                <a16:creationId xmlns:a16="http://schemas.microsoft.com/office/drawing/2014/main" id="{73ECA3F4-C7E2-7847-B773-907C0DCF5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28531"/>
            <a:ext cx="47117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476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Trebuchet MS" panose="020B0703020202090204" pitchFamily="34" charset="0"/>
              </a:rPr>
              <a:t>BiometricPrompt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834" y="1480457"/>
            <a:ext cx="7707081" cy="4151086"/>
          </a:xfrm>
        </p:spPr>
        <p:txBody>
          <a:bodyPr/>
          <a:lstStyle/>
          <a:p>
            <a:pPr marL="342900" indent="-342900" algn="l">
              <a:buFontTx/>
              <a:buChar char="-"/>
            </a:pPr>
            <a:r>
              <a:rPr lang="it-IT">
                <a:solidFill>
                  <a:schemeClr val="bg1"/>
                </a:solidFill>
              </a:rPr>
              <a:t>Metodo sicuro per la protezione di dati sensibili.</a:t>
            </a:r>
          </a:p>
          <a:p>
            <a:pPr marL="342900" indent="-342900" algn="l">
              <a:buFontTx/>
              <a:buChar char="-"/>
            </a:pPr>
            <a:r>
              <a:rPr lang="it-IT">
                <a:solidFill>
                  <a:schemeClr val="bg1"/>
                </a:solidFill>
              </a:rPr>
              <a:t>Esistono due principali tipologie di lettori di impronte: Lettore ottico (confronta il polpastrello con un’immagine dell’impronta)  e Ultrasonico (che invia input a ultrasuoni).</a:t>
            </a:r>
          </a:p>
          <a:p>
            <a:pPr marL="342900" indent="-342900" algn="l">
              <a:buFontTx/>
              <a:buChar char="-"/>
            </a:pPr>
            <a:r>
              <a:rPr lang="it-IT">
                <a:solidFill>
                  <a:schemeClr val="bg1"/>
                </a:solidFill>
              </a:rPr>
              <a:t>La registrazione e il riconoscimento delle impronte devono avvenire in una parte sicura dell'hardware, un ambiente di esecuzione affidabile noto come </a:t>
            </a:r>
            <a:r>
              <a:rPr lang="it-IT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Trusted Execution Environment</a:t>
            </a:r>
            <a:r>
              <a:rPr lang="it-IT">
                <a:solidFill>
                  <a:schemeClr val="bg1"/>
                </a:solidFill>
              </a:rPr>
              <a:t>.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5" name="Immagine 4" descr="Immagine che contiene persona, tenendo, mano, elettronico&#10;&#10;Descrizione generata automaticamente">
            <a:extLst>
              <a:ext uri="{FF2B5EF4-FFF2-40B4-BE49-F238E27FC236}">
                <a16:creationId xmlns:a16="http://schemas.microsoft.com/office/drawing/2014/main" id="{60824339-BAC8-0645-A501-098663694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8057" y="4020457"/>
            <a:ext cx="4310743" cy="2424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9616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Trebuchet MS" panose="020B0703020202090204" pitchFamily="34" charset="0"/>
              </a:rPr>
              <a:t>Risultato finale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F7087D0-A38D-D142-8CEB-774DE9CBD908}"/>
              </a:ext>
            </a:extLst>
          </p:cNvPr>
          <p:cNvSpPr txBox="1"/>
          <p:nvPr/>
        </p:nvSpPr>
        <p:spPr>
          <a:xfrm>
            <a:off x="1167486" y="2097203"/>
            <a:ext cx="44304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L’uso del fingerprint è un metodo sicuro e veloce per accedere ad una activity protetta, come mostrato nel video.</a:t>
            </a:r>
          </a:p>
        </p:txBody>
      </p:sp>
      <p:pic>
        <p:nvPicPr>
          <p:cNvPr id="3" name="videofinale" descr="videofinale">
            <a:hlinkClick r:id="" action="ppaction://media"/>
            <a:extLst>
              <a:ext uri="{FF2B5EF4-FFF2-40B4-BE49-F238E27FC236}">
                <a16:creationId xmlns:a16="http://schemas.microsoft.com/office/drawing/2014/main" id="{F66DEB65-91C2-3249-AC1B-1F50E866AC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68538" y="1103086"/>
            <a:ext cx="2889792" cy="513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316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>
                <a:solidFill>
                  <a:schemeClr val="bg1"/>
                </a:solidFill>
                <a:latin typeface="Trebuchet MS" panose="020B0703020202090204" pitchFamily="34" charset="0"/>
              </a:rPr>
              <a:t>BiometricPrompt</a:t>
            </a:r>
            <a:endParaRPr lang="it-IT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F7087D0-A38D-D142-8CEB-774DE9CBD908}"/>
              </a:ext>
            </a:extLst>
          </p:cNvPr>
          <p:cNvSpPr txBox="1"/>
          <p:nvPr/>
        </p:nvSpPr>
        <p:spPr>
          <a:xfrm>
            <a:off x="543340" y="1905506"/>
            <a:ext cx="451899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Presentazione e codice mostrati sono stati realizzati da :</a:t>
            </a:r>
          </a:p>
          <a:p>
            <a:endParaRPr lang="it-IT" sz="2400" dirty="0">
              <a:solidFill>
                <a:schemeClr val="bg1"/>
              </a:solidFill>
            </a:endParaRPr>
          </a:p>
          <a:p>
            <a:r>
              <a:rPr lang="it-IT" sz="2400" dirty="0">
                <a:solidFill>
                  <a:schemeClr val="bg1"/>
                </a:solidFill>
              </a:rPr>
              <a:t>- Adriano Brugnoni</a:t>
            </a:r>
          </a:p>
          <a:p>
            <a:endParaRPr lang="it-IT" sz="2400" dirty="0">
              <a:solidFill>
                <a:schemeClr val="bg1"/>
              </a:solidFill>
            </a:endParaRPr>
          </a:p>
          <a:p>
            <a:r>
              <a:rPr lang="it-IT" sz="2400" dirty="0">
                <a:solidFill>
                  <a:schemeClr val="bg1"/>
                </a:solidFill>
              </a:rPr>
              <a:t>- Alessandro Fato</a:t>
            </a:r>
          </a:p>
          <a:p>
            <a:endParaRPr lang="it-IT" sz="2400" dirty="0">
              <a:solidFill>
                <a:schemeClr val="bg1"/>
              </a:solidFill>
            </a:endParaRPr>
          </a:p>
          <a:p>
            <a:r>
              <a:rPr lang="it-IT" sz="2400" dirty="0">
                <a:solidFill>
                  <a:schemeClr val="bg1"/>
                </a:solidFill>
              </a:rPr>
              <a:t>- Simone Festa</a:t>
            </a:r>
          </a:p>
        </p:txBody>
      </p:sp>
      <p:pic>
        <p:nvPicPr>
          <p:cNvPr id="5" name="Immagine 4" descr="Immagine che contiene oggetto, disegnando, orologio&#10;&#10;Descrizione generata automaticamente">
            <a:extLst>
              <a:ext uri="{FF2B5EF4-FFF2-40B4-BE49-F238E27FC236}">
                <a16:creationId xmlns:a16="http://schemas.microsoft.com/office/drawing/2014/main" id="{E210C301-2E33-9741-B97D-D31858180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4954" y="2120112"/>
            <a:ext cx="2617384" cy="261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418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853893-E43E-4C49-BE39-AD5DB2AE6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6000" b="1" dirty="0">
                <a:solidFill>
                  <a:schemeClr val="bg1"/>
                </a:solidFill>
                <a:latin typeface="Trebuchet MS"/>
                <a:cs typeface="Calibri Light"/>
              </a:rPr>
              <a:t>Un'applicazione di esempio</a:t>
            </a:r>
            <a:endParaRPr lang="it-IT" b="1" dirty="0">
              <a:solidFill>
                <a:schemeClr val="bg1"/>
              </a:solidFill>
              <a:ea typeface="+mj-lt"/>
              <a:cs typeface="+mj-l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CF14A03-D4D8-4A88-9DFA-867EBC6418A3}"/>
              </a:ext>
            </a:extLst>
          </p:cNvPr>
          <p:cNvSpPr txBox="1"/>
          <p:nvPr/>
        </p:nvSpPr>
        <p:spPr>
          <a:xfrm>
            <a:off x="1134262" y="1490387"/>
            <a:ext cx="169843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>
                <a:solidFill>
                  <a:srgbClr val="FFFFFF"/>
                </a:solidFill>
                <a:cs typeface="Calibri"/>
              </a:rPr>
              <a:t>- Main Activity</a:t>
            </a:r>
            <a:endParaRPr lang="it-IT" i="1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0BC5432-118E-4733-9097-7F96CC470F59}"/>
              </a:ext>
            </a:extLst>
          </p:cNvPr>
          <p:cNvSpPr txBox="1"/>
          <p:nvPr/>
        </p:nvSpPr>
        <p:spPr>
          <a:xfrm>
            <a:off x="8794523" y="150602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>
                <a:solidFill>
                  <a:srgbClr val="FFFFFF"/>
                </a:solidFill>
                <a:cs typeface="Calibri"/>
              </a:rPr>
              <a:t>- Activity </a:t>
            </a:r>
            <a:r>
              <a:rPr lang="en-US" i="1" dirty="0" err="1">
                <a:solidFill>
                  <a:srgbClr val="FFFFFF"/>
                </a:solidFill>
                <a:cs typeface="Calibri"/>
              </a:rPr>
              <a:t>protetta</a:t>
            </a:r>
            <a:endParaRPr lang="en-US" dirty="0" err="1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AC57D6B-0740-4914-BD72-C4844C62E726}"/>
              </a:ext>
            </a:extLst>
          </p:cNvPr>
          <p:cNvSpPr txBox="1"/>
          <p:nvPr/>
        </p:nvSpPr>
        <p:spPr>
          <a:xfrm>
            <a:off x="4566590" y="149224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>
                <a:solidFill>
                  <a:srgbClr val="FFFFFF"/>
                </a:solidFill>
                <a:cs typeface="Calibri"/>
              </a:rPr>
              <a:t>- Main Activity con prompt</a:t>
            </a:r>
            <a:endParaRPr lang="en-US" dirty="0"/>
          </a:p>
        </p:txBody>
      </p:sp>
      <p:pic>
        <p:nvPicPr>
          <p:cNvPr id="30" name="Immagine 29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44C4476E-E5A9-8F49-AFDF-9BAE9ED1C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515" y="1875359"/>
            <a:ext cx="2341260" cy="3708496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C92FF311-C3F2-B142-90B4-DD3209961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930" y="3429000"/>
            <a:ext cx="1389660" cy="1117036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00BFFF2B-0DA6-434B-A8F4-EA9B9089C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1701" y="3429000"/>
            <a:ext cx="1389660" cy="1117036"/>
          </a:xfrm>
          <a:prstGeom prst="rect">
            <a:avLst/>
          </a:prstGeom>
        </p:spPr>
      </p:pic>
      <p:pic>
        <p:nvPicPr>
          <p:cNvPr id="35" name="Immagine 34" descr="Immagine che contiene gioco&#10;&#10;Descrizione generata automaticamente">
            <a:extLst>
              <a:ext uri="{FF2B5EF4-FFF2-40B4-BE49-F238E27FC236}">
                <a16:creationId xmlns:a16="http://schemas.microsoft.com/office/drawing/2014/main" id="{FAF5C9F3-205F-2F43-9B4D-FA5FFB628E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6433" y="1875358"/>
            <a:ext cx="2082795" cy="3675037"/>
          </a:xfrm>
          <a:prstGeom prst="rect">
            <a:avLst/>
          </a:prstGeom>
        </p:spPr>
      </p:pic>
      <p:pic>
        <p:nvPicPr>
          <p:cNvPr id="4" name="Immagine 3" descr="Immagine che contiene portatile, computer, luce, via&#10;&#10;Descrizione generata automaticamente">
            <a:extLst>
              <a:ext uri="{FF2B5EF4-FFF2-40B4-BE49-F238E27FC236}">
                <a16:creationId xmlns:a16="http://schemas.microsoft.com/office/drawing/2014/main" id="{92B7289E-5204-5C4C-AD6C-A1C07B5495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570" y="1861572"/>
            <a:ext cx="2237824" cy="3722282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6C43A9F1-80C9-0048-A48B-492F436FE9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5028" y="3893853"/>
            <a:ext cx="1304365" cy="130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363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Trebuchet MS" panose="020B0703020202090204" pitchFamily="34" charset="0"/>
              </a:rPr>
              <a:t>BiometricPrompt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834" y="1480457"/>
            <a:ext cx="7707081" cy="41510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API&lt;28 : La classe </a:t>
            </a:r>
            <a:r>
              <a:rPr lang="it-IT" dirty="0">
                <a:solidFill>
                  <a:schemeClr val="accent2">
                    <a:lumMod val="75000"/>
                  </a:schemeClr>
                </a:solidFill>
              </a:rPr>
              <a:t>FingerprintManager </a:t>
            </a:r>
            <a:r>
              <a:rPr lang="it-IT" dirty="0">
                <a:solidFill>
                  <a:schemeClr val="bg1"/>
                </a:solidFill>
              </a:rPr>
              <a:t>coordina l’accesso all’hardware del sensore di impronte digitali (da implementare per ogni dispositivo diverso).</a:t>
            </a:r>
          </a:p>
          <a:p>
            <a:pPr marL="342900" indent="-342900" algn="l">
              <a:buFontTx/>
              <a:buChar char="-"/>
            </a:pPr>
            <a:endParaRPr lang="it-IT" dirty="0">
              <a:solidFill>
                <a:schemeClr val="bg1"/>
              </a:solidFill>
            </a:endParaRPr>
          </a:p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API≥28 : </a:t>
            </a:r>
            <a:r>
              <a:rPr lang="it-IT" dirty="0" err="1">
                <a:solidFill>
                  <a:schemeClr val="accent2">
                    <a:lumMod val="75000"/>
                  </a:schemeClr>
                </a:solidFill>
              </a:rPr>
              <a:t>FingerprintManager</a:t>
            </a:r>
            <a:r>
              <a:rPr lang="it-IT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it-IT" dirty="0">
                <a:solidFill>
                  <a:schemeClr val="bg1"/>
                </a:solidFill>
              </a:rPr>
              <a:t>sostituito con </a:t>
            </a:r>
            <a:r>
              <a:rPr lang="it-IT" dirty="0">
                <a:solidFill>
                  <a:schemeClr val="accent2">
                    <a:lumMod val="75000"/>
                  </a:schemeClr>
                </a:solidFill>
              </a:rPr>
              <a:t>BiometricPrompt</a:t>
            </a:r>
            <a:r>
              <a:rPr lang="it-IT" dirty="0">
                <a:solidFill>
                  <a:schemeClr val="bg1"/>
                </a:solidFill>
              </a:rPr>
              <a:t>,  fornito dal sistema, si adatta ai vari tipi di dispositivi. Il prompt è automaticamente dismesso quando l’applicazione non è più in foreground, per ragioni di sicurezza. Per renderlo </a:t>
            </a:r>
            <a:r>
              <a:rPr lang="it-IT" u="sng" dirty="0">
                <a:solidFill>
                  <a:schemeClr val="bg1"/>
                </a:solidFill>
              </a:rPr>
              <a:t>persistente</a:t>
            </a:r>
            <a:r>
              <a:rPr lang="it-IT" dirty="0">
                <a:solidFill>
                  <a:schemeClr val="bg1"/>
                </a:solidFill>
              </a:rPr>
              <a:t>, si dovrebbe ricreare </a:t>
            </a:r>
            <a:r>
              <a:rPr lang="it-IT" dirty="0">
                <a:solidFill>
                  <a:schemeClr val="accent2">
                    <a:lumMod val="75000"/>
                  </a:schemeClr>
                </a:solidFill>
              </a:rPr>
              <a:t>BiometricPrompt </a:t>
            </a:r>
            <a:r>
              <a:rPr lang="it-IT" dirty="0">
                <a:solidFill>
                  <a:schemeClr val="bg1"/>
                </a:solidFill>
              </a:rPr>
              <a:t>ogni volta che si crea l’activity.</a:t>
            </a:r>
            <a:endParaRPr lang="it-IT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194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Trebuchet MS" panose="020B0703020202090204" pitchFamily="34" charset="0"/>
              </a:rPr>
              <a:t>Per iniziare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834" y="1480457"/>
            <a:ext cx="7707081" cy="4151086"/>
          </a:xfrm>
        </p:spPr>
        <p:txBody>
          <a:bodyPr/>
          <a:lstStyle/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In build.gradle bisogna aggiungere:</a:t>
            </a:r>
          </a:p>
          <a:p>
            <a:pPr marL="342900" indent="-342900" algn="l">
              <a:buFontTx/>
              <a:buChar char="-"/>
            </a:pPr>
            <a:endParaRPr lang="it-IT" dirty="0">
              <a:solidFill>
                <a:schemeClr val="bg1"/>
              </a:solidFill>
            </a:endParaRPr>
          </a:p>
          <a:p>
            <a:pPr marL="342900" indent="-342900" algn="l">
              <a:buFontTx/>
              <a:buChar char="-"/>
            </a:pPr>
            <a:endParaRPr lang="it-IT" dirty="0">
              <a:solidFill>
                <a:schemeClr val="bg1"/>
              </a:solidFill>
            </a:endParaRPr>
          </a:p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Nel manifest invece:</a:t>
            </a:r>
          </a:p>
          <a:p>
            <a:pPr marL="342900" indent="-342900" algn="l">
              <a:buFontTx/>
              <a:buChar char="-"/>
            </a:pPr>
            <a:endParaRPr lang="it-IT" dirty="0">
              <a:solidFill>
                <a:schemeClr val="bg1"/>
              </a:solidFill>
            </a:endParaRPr>
          </a:p>
          <a:p>
            <a:pPr algn="l"/>
            <a:r>
              <a:rPr lang="it-IT" dirty="0">
                <a:solidFill>
                  <a:schemeClr val="bg1"/>
                </a:solidFill>
              </a:rPr>
              <a:t>    Permette di accedere, con un unico permesso, a tutti i    </a:t>
            </a:r>
          </a:p>
          <a:p>
            <a:pPr algn="l"/>
            <a:r>
              <a:rPr lang="it-IT" dirty="0">
                <a:solidFill>
                  <a:schemeClr val="bg1"/>
                </a:solidFill>
              </a:rPr>
              <a:t>    metodi di sblocco sicuri supportati dal device.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33E5946-C596-8545-866E-CA92E254B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42" y="2088242"/>
            <a:ext cx="4879733" cy="335643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88F52DA-4D59-BE4C-9CA0-1B8A4085A4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925" y="3468914"/>
            <a:ext cx="7024897" cy="17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480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19" y="116114"/>
            <a:ext cx="8984338" cy="986972"/>
          </a:xfrm>
        </p:spPr>
        <p:txBody>
          <a:bodyPr/>
          <a:lstStyle/>
          <a:p>
            <a:r>
              <a:rPr lang="it-IT" b="1" dirty="0">
                <a:solidFill>
                  <a:schemeClr val="bg1"/>
                </a:solidFill>
                <a:latin typeface="Trebuchet MS"/>
              </a:rPr>
              <a:t>Le Activities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834" y="1480457"/>
            <a:ext cx="11211081" cy="41510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it-IT" dirty="0">
                <a:solidFill>
                  <a:schemeClr val="bg1"/>
                </a:solidFill>
                <a:cs typeface="Calibri"/>
              </a:rPr>
              <a:t>-</a:t>
            </a:r>
            <a:r>
              <a:rPr lang="it-IT" dirty="0">
                <a:solidFill>
                  <a:schemeClr val="accent2">
                    <a:lumMod val="75000"/>
                  </a:schemeClr>
                </a:solidFill>
                <a:cs typeface="Calibri"/>
              </a:rPr>
              <a:t>   MainActivity</a:t>
            </a:r>
          </a:p>
          <a:p>
            <a:pPr algn="l"/>
            <a:r>
              <a:rPr lang="it-IT" dirty="0">
                <a:solidFill>
                  <a:schemeClr val="bg1"/>
                </a:solidFill>
                <a:cs typeface="Calibri"/>
              </a:rPr>
              <a:t>Alla pressione del lucchetto, dentro l'apposito </a:t>
            </a:r>
            <a:r>
              <a:rPr lang="it-IT" dirty="0">
                <a:solidFill>
                  <a:schemeClr val="bg1"/>
                </a:solidFill>
                <a:ea typeface="+mn-lt"/>
                <a:cs typeface="+mn-lt"/>
              </a:rPr>
              <a:t>metodo </a:t>
            </a:r>
            <a:r>
              <a:rPr lang="it-IT" dirty="0">
                <a:solidFill>
                  <a:schemeClr val="accent4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onClick</a:t>
            </a:r>
            <a:r>
              <a:rPr lang="it-IT" dirty="0">
                <a:solidFill>
                  <a:schemeClr val="bg1"/>
                </a:solidFill>
                <a:ea typeface="+mn-lt"/>
                <a:cs typeface="+mn-lt"/>
              </a:rPr>
              <a:t>:</a:t>
            </a:r>
          </a:p>
          <a:p>
            <a:pPr algn="l"/>
            <a:r>
              <a:rPr lang="it-IT" dirty="0">
                <a:solidFill>
                  <a:schemeClr val="bg1"/>
                </a:solidFill>
                <a:ea typeface="+mn-lt"/>
                <a:cs typeface="+mn-lt"/>
              </a:rPr>
              <a:t>     1. verifica la disponibilità delle impronte</a:t>
            </a:r>
          </a:p>
          <a:p>
            <a:pPr algn="l"/>
            <a:r>
              <a:rPr lang="it-IT" dirty="0">
                <a:solidFill>
                  <a:schemeClr val="bg1"/>
                </a:solidFill>
                <a:ea typeface="+mn-lt"/>
                <a:cs typeface="+mn-lt"/>
              </a:rPr>
              <a:t>     2. visualizza il prompt delle impronte digitali</a:t>
            </a:r>
          </a:p>
          <a:p>
            <a:pPr algn="l"/>
            <a:r>
              <a:rPr lang="it-IT" dirty="0">
                <a:solidFill>
                  <a:schemeClr val="bg1"/>
                </a:solidFill>
                <a:ea typeface="+mn-lt"/>
                <a:cs typeface="+mn-lt"/>
              </a:rPr>
              <a:t>     3. apri l'attività protetta su autenticazione riuscita</a:t>
            </a:r>
          </a:p>
          <a:p>
            <a:pPr algn="l"/>
            <a:r>
              <a:rPr lang="it-IT" dirty="0">
                <a:solidFill>
                  <a:schemeClr val="bg1"/>
                </a:solidFill>
                <a:ea typeface="+mn-lt"/>
                <a:cs typeface="+mn-lt"/>
              </a:rPr>
              <a:t>-   </a:t>
            </a:r>
            <a:r>
              <a:rPr lang="it-IT" dirty="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ProtectedActivity</a:t>
            </a:r>
          </a:p>
          <a:p>
            <a:pPr algn="l"/>
            <a:r>
              <a:rPr lang="it-IT" dirty="0">
                <a:solidFill>
                  <a:schemeClr val="bg1"/>
                </a:solidFill>
                <a:ea typeface="+mn-lt"/>
                <a:cs typeface="+mn-lt"/>
              </a:rPr>
              <a:t>Nell’esempio precedentemente proposto, permette di memorizzare foto nello storage interno e di visualizzarle all'apertura dell'activity. Le foto sono ottenute tramite camera o importate dalla galleria.</a:t>
            </a:r>
          </a:p>
        </p:txBody>
      </p:sp>
    </p:spTree>
    <p:extLst>
      <p:ext uri="{BB962C8B-B14F-4D97-AF65-F5344CB8AC3E}">
        <p14:creationId xmlns:p14="http://schemas.microsoft.com/office/powerpoint/2010/main" val="2358034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58F84C-65D1-A04D-A243-A8923FE87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919" y="110114"/>
            <a:ext cx="11252338" cy="98697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Trebuchet MS"/>
              </a:rPr>
              <a:t>Verifica disponibilità impronte</a:t>
            </a:r>
            <a:endParaRPr lang="it-IT" b="1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835" y="1480457"/>
            <a:ext cx="7218432" cy="4151086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Anche se oggi il sensore biometrico è presente su tantissimi dispositivi con tecnologie diverse, non bisogna dare per scontata la sua presenza o il suo funzionamento.</a:t>
            </a:r>
          </a:p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E’ dunque consigliato verificare tali requisiti.</a:t>
            </a:r>
          </a:p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Poiché molti servizi non possono funzionare senza tale riconoscimento, possiamo fare in modo che le  applicazioni  che lo sfruttino non siano eseguibili  su determinati terminali non dotati del sensore.</a:t>
            </a:r>
          </a:p>
        </p:txBody>
      </p:sp>
      <p:pic>
        <p:nvPicPr>
          <p:cNvPr id="7" name="Immagine 6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8C8B3D70-EBC6-F347-848E-5A6CE873F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2411" y="1103086"/>
            <a:ext cx="2924522" cy="509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282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" y="1353457"/>
            <a:ext cx="5198873" cy="41510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La documentazione Android consiglia di verificare eventuali errori con l’uso della classe </a:t>
            </a:r>
            <a:r>
              <a:rPr lang="it-IT" b="1" dirty="0">
                <a:solidFill>
                  <a:schemeClr val="accent2">
                    <a:lumMod val="75000"/>
                  </a:schemeClr>
                </a:solidFill>
              </a:rPr>
              <a:t>BiometricManager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  <a:p>
            <a:pPr marL="342900" indent="-342900" algn="l">
              <a:buFontTx/>
              <a:buChar char="-"/>
            </a:pPr>
            <a:r>
              <a:rPr lang="it-IT" b="1" dirty="0">
                <a:solidFill>
                  <a:schemeClr val="bg1"/>
                </a:solidFill>
              </a:rPr>
              <a:t>Il metodo </a:t>
            </a:r>
            <a:r>
              <a:rPr lang="it-IT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canAuthenticate </a:t>
            </a:r>
            <a:r>
              <a:rPr lang="it-IT" dirty="0">
                <a:solidFill>
                  <a:schemeClr val="bg1"/>
                </a:solidFill>
              </a:rPr>
              <a:t>controlla lo stato delle impronte nel nostro dispositivo.</a:t>
            </a:r>
            <a:endParaRPr lang="it-IT" dirty="0">
              <a:solidFill>
                <a:schemeClr val="bg1"/>
              </a:solidFill>
              <a:cs typeface="Calibri"/>
            </a:endParaRPr>
          </a:p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In caso di errore, possiamo usare un </a:t>
            </a:r>
            <a:r>
              <a:rPr lang="it-IT" b="1" dirty="0">
                <a:solidFill>
                  <a:schemeClr val="bg1"/>
                </a:solidFill>
              </a:rPr>
              <a:t>Alert</a:t>
            </a:r>
            <a:r>
              <a:rPr lang="it-IT" dirty="0">
                <a:solidFill>
                  <a:schemeClr val="bg1"/>
                </a:solidFill>
              </a:rPr>
              <a:t> per informare l’utente e per preservare la nostra applicazione da eventuali errori.</a:t>
            </a:r>
          </a:p>
          <a:p>
            <a:pPr algn="l"/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5" name="Immagine 4" descr="Immagine che contiene portatile, sedendo, tavolo, telefono&#10;&#10;Descrizione generata automaticamente">
            <a:extLst>
              <a:ext uri="{FF2B5EF4-FFF2-40B4-BE49-F238E27FC236}">
                <a16:creationId xmlns:a16="http://schemas.microsoft.com/office/drawing/2014/main" id="{C407444B-572F-3144-82D3-AC6C8CC00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273" y="1226457"/>
            <a:ext cx="6688327" cy="3497943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9EB4983F-9487-4AAE-A455-FE8A66030A71}"/>
              </a:ext>
            </a:extLst>
          </p:cNvPr>
          <p:cNvSpPr txBox="1"/>
          <p:nvPr/>
        </p:nvSpPr>
        <p:spPr>
          <a:xfrm>
            <a:off x="392400" y="80400"/>
            <a:ext cx="114192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6000" b="1" dirty="0">
                <a:solidFill>
                  <a:srgbClr val="FFFFFF"/>
                </a:solidFill>
                <a:latin typeface="Trebuchet MS"/>
              </a:rPr>
              <a:t>Verifica disponibilità impronte</a:t>
            </a:r>
            <a:r>
              <a:rPr lang="it-IT" sz="6000" dirty="0">
                <a:latin typeface="Trebuchet MS"/>
              </a:rPr>
              <a:t>​</a:t>
            </a:r>
            <a:endParaRPr lang="it-IT" sz="6000" dirty="0"/>
          </a:p>
        </p:txBody>
      </p:sp>
    </p:spTree>
    <p:extLst>
      <p:ext uri="{BB962C8B-B14F-4D97-AF65-F5344CB8AC3E}">
        <p14:creationId xmlns:p14="http://schemas.microsoft.com/office/powerpoint/2010/main" val="3975065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>
            <a:extLst>
              <a:ext uri="{FF2B5EF4-FFF2-40B4-BE49-F238E27FC236}">
                <a16:creationId xmlns:a16="http://schemas.microsoft.com/office/drawing/2014/main" id="{BD2F3701-3032-9245-AE5A-68794E2F2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" y="1353457"/>
            <a:ext cx="4456016" cy="4499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it-IT" dirty="0">
                <a:solidFill>
                  <a:schemeClr val="bg1"/>
                </a:solidFill>
              </a:rPr>
              <a:t>Alla pressione del lucchetto:</a:t>
            </a:r>
            <a:endParaRPr lang="it-IT" dirty="0">
              <a:solidFill>
                <a:schemeClr val="bg1"/>
              </a:solidFill>
              <a:cs typeface="Calibri"/>
            </a:endParaRPr>
          </a:p>
          <a:p>
            <a:pPr marL="342900" indent="-342900" algn="l">
              <a:buFontTx/>
              <a:buChar char="-"/>
            </a:pPr>
            <a:endParaRPr lang="it-IT" dirty="0">
              <a:solidFill>
                <a:schemeClr val="bg1"/>
              </a:solidFill>
              <a:cs typeface="Calibri"/>
            </a:endParaRPr>
          </a:p>
          <a:p>
            <a:pPr marL="342900" indent="-342900" algn="l">
              <a:buFontTx/>
              <a:buChar char="-"/>
            </a:pPr>
            <a:endParaRPr lang="it-IT" dirty="0">
              <a:solidFill>
                <a:schemeClr val="bg1"/>
              </a:solidFill>
            </a:endParaRPr>
          </a:p>
          <a:p>
            <a:pPr algn="l"/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EB4983F-9487-4AAE-A455-FE8A66030A71}"/>
              </a:ext>
            </a:extLst>
          </p:cNvPr>
          <p:cNvSpPr txBox="1"/>
          <p:nvPr/>
        </p:nvSpPr>
        <p:spPr>
          <a:xfrm>
            <a:off x="392400" y="80400"/>
            <a:ext cx="114192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6000" b="1" dirty="0">
                <a:solidFill>
                  <a:srgbClr val="FFFFFF"/>
                </a:solidFill>
                <a:latin typeface="Trebuchet MS"/>
              </a:rPr>
              <a:t>Verifica disponibilità impronte</a:t>
            </a:r>
            <a:r>
              <a:rPr lang="it-IT" sz="6000" dirty="0">
                <a:latin typeface="Trebuchet MS"/>
              </a:rPr>
              <a:t>​</a:t>
            </a:r>
            <a:endParaRPr lang="it-IT" sz="6000" dirty="0"/>
          </a:p>
        </p:txBody>
      </p:sp>
      <p:pic>
        <p:nvPicPr>
          <p:cNvPr id="2" name="Immagine 5">
            <a:extLst>
              <a:ext uri="{FF2B5EF4-FFF2-40B4-BE49-F238E27FC236}">
                <a16:creationId xmlns:a16="http://schemas.microsoft.com/office/drawing/2014/main" id="{D45201BD-AD99-48D5-B5A4-82A769069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29" y="1806887"/>
            <a:ext cx="5065200" cy="67211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6B86C53-F755-49F2-BE13-6E1F1563AED0}"/>
              </a:ext>
            </a:extLst>
          </p:cNvPr>
          <p:cNvSpPr txBox="1"/>
          <p:nvPr/>
        </p:nvSpPr>
        <p:spPr>
          <a:xfrm>
            <a:off x="5330400" y="1352400"/>
            <a:ext cx="5227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>
                <a:solidFill>
                  <a:srgbClr val="FFFFFF"/>
                </a:solidFill>
                <a:cs typeface="Arial"/>
              </a:rPr>
              <a:t>-   La classe </a:t>
            </a:r>
            <a:r>
              <a:rPr lang="it-IT" sz="2400" dirty="0" err="1">
                <a:solidFill>
                  <a:schemeClr val="accent2">
                    <a:lumMod val="75000"/>
                  </a:schemeClr>
                </a:solidFill>
                <a:cs typeface="Arial"/>
              </a:rPr>
              <a:t>CheckFingerprint</a:t>
            </a:r>
            <a:r>
              <a:rPr lang="it-IT" sz="2400" dirty="0">
                <a:solidFill>
                  <a:srgbClr val="FFFFFF"/>
                </a:solidFill>
                <a:cs typeface="Arial"/>
              </a:rPr>
              <a:t>:</a:t>
            </a:r>
            <a:endParaRPr lang="it-IT" dirty="0">
              <a:cs typeface="Calibri" panose="020F0502020204030204"/>
            </a:endParaRPr>
          </a:p>
        </p:txBody>
      </p:sp>
      <p:pic>
        <p:nvPicPr>
          <p:cNvPr id="12" name="Immagine 12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920DC163-1F65-42B3-AB77-217CB6FF1C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4400" y="1806432"/>
            <a:ext cx="6583200" cy="412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9435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869</Words>
  <Application>Microsoft Macintosh PowerPoint</Application>
  <PresentationFormat>Widescreen</PresentationFormat>
  <Paragraphs>110</Paragraphs>
  <Slides>21</Slides>
  <Notes>21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Trebuchet MS</vt:lpstr>
      <vt:lpstr>Tema di Office</vt:lpstr>
      <vt:lpstr>BiometricPrompt</vt:lpstr>
      <vt:lpstr>BiometricPrompt</vt:lpstr>
      <vt:lpstr>Un'applicazione di esempio</vt:lpstr>
      <vt:lpstr>BiometricPrompt</vt:lpstr>
      <vt:lpstr>Per iniziare</vt:lpstr>
      <vt:lpstr>Le Activities</vt:lpstr>
      <vt:lpstr>Verifica disponibilità impronte</vt:lpstr>
      <vt:lpstr>Presentazione standard di PowerPoint</vt:lpstr>
      <vt:lpstr>Presentazione standard di PowerPoint</vt:lpstr>
      <vt:lpstr>Comportamenti</vt:lpstr>
      <vt:lpstr>Comportamenti</vt:lpstr>
      <vt:lpstr>Visualizzazione Prompt</vt:lpstr>
      <vt:lpstr>Visualizzazione Prompt</vt:lpstr>
      <vt:lpstr>AuthenticationCallBack</vt:lpstr>
      <vt:lpstr>AuthenticationCallBack</vt:lpstr>
      <vt:lpstr>Creazione della schermata </vt:lpstr>
      <vt:lpstr>Esempio di BiometricPrompt</vt:lpstr>
      <vt:lpstr>Grafica</vt:lpstr>
      <vt:lpstr>Grafica</vt:lpstr>
      <vt:lpstr>Risultato finale</vt:lpstr>
      <vt:lpstr>BiometricPrompt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BiometricPrompt</dc:title>
  <dc:creator>simone festa</dc:creator>
  <cp:lastModifiedBy>simone festa</cp:lastModifiedBy>
  <cp:revision>666</cp:revision>
  <dcterms:created xsi:type="dcterms:W3CDTF">2020-04-21T10:20:24Z</dcterms:created>
  <dcterms:modified xsi:type="dcterms:W3CDTF">2020-05-17T13:58:52Z</dcterms:modified>
</cp:coreProperties>
</file>